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notesMasterIdLst>
    <p:notesMasterId r:id="rId24"/>
  </p:notesMasterIdLst>
  <p:sldIdLst>
    <p:sldId id="291" r:id="rId2"/>
    <p:sldId id="262" r:id="rId3"/>
    <p:sldId id="289" r:id="rId4"/>
    <p:sldId id="280" r:id="rId5"/>
    <p:sldId id="286" r:id="rId6"/>
    <p:sldId id="285" r:id="rId7"/>
    <p:sldId id="281" r:id="rId8"/>
    <p:sldId id="282" r:id="rId9"/>
    <p:sldId id="283" r:id="rId10"/>
    <p:sldId id="287" r:id="rId11"/>
    <p:sldId id="273" r:id="rId12"/>
    <p:sldId id="290" r:id="rId13"/>
    <p:sldId id="284" r:id="rId14"/>
    <p:sldId id="274" r:id="rId15"/>
    <p:sldId id="264" r:id="rId16"/>
    <p:sldId id="269" r:id="rId17"/>
    <p:sldId id="276" r:id="rId18"/>
    <p:sldId id="268" r:id="rId19"/>
    <p:sldId id="267" r:id="rId20"/>
    <p:sldId id="266" r:id="rId21"/>
    <p:sldId id="265" r:id="rId22"/>
    <p:sldId id="288" r:id="rId2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3" d="100"/>
          <a:sy n="83" d="100"/>
        </p:scale>
        <p:origin x="1426" y="53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7F48460-D16A-4D1E-B1B0-47BDB82AE9FA}" type="datetimeFigureOut">
              <a:rPr lang="en-US" smtClean="0"/>
              <a:t>10/28/2025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AAB0A4B-7596-4050-9976-8036C09BC54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813362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 bwMode="white">
          <a:xfrm>
            <a:off x="0" y="5971032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-9144" y="6053328"/>
            <a:ext cx="2249424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2359152" y="6044184"/>
            <a:ext cx="6784848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2362200" y="4038600"/>
            <a:ext cx="6477000" cy="1828800"/>
          </a:xfrm>
        </p:spPr>
        <p:txBody>
          <a:bodyPr anchor="b"/>
          <a:lstStyle>
            <a:lvl1pPr>
              <a:defRPr cap="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2362200" y="6050037"/>
            <a:ext cx="6705600" cy="685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600">
                <a:solidFill>
                  <a:srgbClr val="FFFFFF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>
          <a:xfrm>
            <a:off x="76200" y="6068699"/>
            <a:ext cx="2057400" cy="685800"/>
          </a:xfrm>
        </p:spPr>
        <p:txBody>
          <a:bodyPr>
            <a:noAutofit/>
          </a:bodyPr>
          <a:lstStyle>
            <a:lvl1pPr algn="ctr">
              <a:defRPr sz="2000">
                <a:solidFill>
                  <a:srgbClr val="FFFFFF"/>
                </a:solidFill>
              </a:defRPr>
            </a:lvl1pPr>
          </a:lstStyle>
          <a:p>
            <a:fld id="{118B2E35-FFB6-4271-96E0-C3D1B5348B95}" type="datetime1">
              <a:rPr lang="en-US" smtClean="0"/>
              <a:t>10/28/2025</a:t>
            </a:fld>
            <a:endParaRPr lang="en-US" dirty="0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>
          <a:xfrm>
            <a:off x="2085393" y="236538"/>
            <a:ext cx="5867400" cy="365125"/>
          </a:xfrm>
        </p:spPr>
        <p:txBody>
          <a:bodyPr/>
          <a:lstStyle>
            <a:lvl1pPr algn="r">
              <a:defRPr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Gharda Institute of Technology</a:t>
            </a:r>
            <a:endParaRPr lang="en-US" dirty="0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8001000" y="228600"/>
            <a:ext cx="8382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8AE9095E-7F55-43EC-9CC5-165FD0668730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2648" y="228600"/>
            <a:ext cx="8153400" cy="9906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C6257C-12E1-47D7-A9BF-9D4E45DB23B0}" type="datetime1">
              <a:rPr lang="en-US" smtClean="0"/>
              <a:t>10/28/2025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Gharda Institute of Technology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8AE9095E-7F55-43EC-9CC5-165FD0668730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44958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743200"/>
            <a:ext cx="7123113" cy="1673225"/>
          </a:xfrm>
        </p:spPr>
        <p:txBody>
          <a:bodyPr anchor="t"/>
          <a:lstStyle>
            <a:lvl1pPr marL="0" indent="0">
              <a:buNone/>
              <a:defRPr sz="280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7" name="Rectangle 6"/>
          <p:cNvSpPr/>
          <p:nvPr/>
        </p:nvSpPr>
        <p:spPr bwMode="white">
          <a:xfrm>
            <a:off x="0" y="1524000"/>
            <a:ext cx="9144000" cy="114300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0" y="1600200"/>
            <a:ext cx="1295400" cy="990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1371600" y="1600200"/>
            <a:ext cx="7772400" cy="990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1600200"/>
            <a:ext cx="7620000" cy="990600"/>
          </a:xfrm>
        </p:spPr>
        <p:txBody>
          <a:bodyPr/>
          <a:lstStyle>
            <a:lvl1pPr algn="l">
              <a:buNone/>
              <a:defRPr sz="4400" b="0" cap="none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C4A509-8678-4DF2-A2BE-6E7A3DD5B671}" type="datetime1">
              <a:rPr lang="en-US" smtClean="0"/>
              <a:t>10/28/2025</a:t>
            </a:fld>
            <a:endParaRPr lang="en-US" dirty="0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>
          <a:xfrm>
            <a:off x="0" y="1752600"/>
            <a:ext cx="1295400" cy="701676"/>
          </a:xfrm>
        </p:spPr>
        <p:txBody>
          <a:bodyPr>
            <a:noAutofit/>
          </a:bodyPr>
          <a:lstStyle>
            <a:lvl1pPr>
              <a:defRPr sz="2400">
                <a:solidFill>
                  <a:srgbClr val="FFFFFF"/>
                </a:solidFill>
              </a:defRPr>
            </a:lvl1pPr>
          </a:lstStyle>
          <a:p>
            <a:fld id="{8AE9095E-7F55-43EC-9CC5-165FD0668730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 smtClean="0"/>
              <a:t>Gharda Institute of Technology</a:t>
            </a:r>
            <a:endParaRPr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609600" y="1589567"/>
            <a:ext cx="38862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844901" y="1589567"/>
            <a:ext cx="38862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fld id="{BA425200-811D-4B3A-8881-64FD51393450}" type="datetime1">
              <a:rPr lang="en-US" smtClean="0"/>
              <a:t>10/28/2025</a:t>
            </a:fld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fld id="{8AE9095E-7F55-43EC-9CC5-165FD0668730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r>
              <a:rPr lang="en-US" smtClean="0"/>
              <a:t>Gharda Institute of Technology</a:t>
            </a:r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273050"/>
            <a:ext cx="8153400" cy="8699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609600" y="2438400"/>
            <a:ext cx="3886200" cy="35814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4800600" y="2438400"/>
            <a:ext cx="3886200" cy="35814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fld id="{1CE2820A-6937-461D-A823-89C3E5C42F0C}" type="datetime1">
              <a:rPr lang="en-US" smtClean="0"/>
              <a:t>10/28/2025</a:t>
            </a:fld>
            <a:endParaRPr lang="en-US" dirty="0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fld id="{8AE9095E-7F55-43EC-9CC5-165FD0668730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r>
              <a:rPr lang="en-US" smtClean="0"/>
              <a:t>Gharda Institute of Technology</a:t>
            </a:r>
            <a:endParaRPr lang="en-US" dirty="0"/>
          </a:p>
        </p:txBody>
      </p:sp>
      <p:sp>
        <p:nvSpPr>
          <p:cNvPr id="16" name="Text Placeholder 15"/>
          <p:cNvSpPr>
            <a:spLocks noGrp="1"/>
          </p:cNvSpPr>
          <p:nvPr>
            <p:ph type="body" sz="quarter" idx="1"/>
          </p:nvPr>
        </p:nvSpPr>
        <p:spPr>
          <a:xfrm>
            <a:off x="609600" y="1752600"/>
            <a:ext cx="3886200" cy="640080"/>
          </a:xfrm>
          <a:solidFill>
            <a:schemeClr val="accent2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5" name="Text Placeholder 14"/>
          <p:cNvSpPr>
            <a:spLocks noGrp="1"/>
          </p:cNvSpPr>
          <p:nvPr>
            <p:ph type="body" sz="quarter" idx="3"/>
          </p:nvPr>
        </p:nvSpPr>
        <p:spPr>
          <a:xfrm>
            <a:off x="4800600" y="1752600"/>
            <a:ext cx="3886200" cy="640080"/>
          </a:xfrm>
          <a:solidFill>
            <a:schemeClr val="accent4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A4940E-E09E-466A-AC6B-D44CF4C5AA5C}" type="datetime1">
              <a:rPr lang="en-US" smtClean="0"/>
              <a:t>10/28/2025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Gharda Institute of Technology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8AE9095E-7F55-43EC-9CC5-165FD0668730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025BF6-7E75-431D-B682-4E2324C1D06D}" type="datetime1">
              <a:rPr lang="en-US" smtClean="0"/>
              <a:t>10/28/2025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Gharda Institute of Technology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0" y="6248400"/>
            <a:ext cx="5334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8AE9095E-7F55-43EC-9CC5-165FD0668730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8077200" cy="869950"/>
          </a:xfrm>
        </p:spPr>
        <p:txBody>
          <a:bodyPr anchor="ctr"/>
          <a:lstStyle>
            <a:lvl1pPr algn="l">
              <a:buNone/>
              <a:defRPr sz="4400" b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A8D136-D0E0-4A1E-BC8F-8D2670E0197B}" type="datetime1">
              <a:rPr lang="en-US" smtClean="0"/>
              <a:t>10/28/2025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Gharda Institute of Technology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8AE9095E-7F55-43EC-9CC5-165FD0668730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09600" y="1752600"/>
            <a:ext cx="1600200" cy="4343400"/>
          </a:xfrm>
          <a:ln w="50800" cap="sq" cmpd="dbl" algn="ctr">
            <a:solidFill>
              <a:schemeClr val="accent2"/>
            </a:solidFill>
            <a:prstDash val="solid"/>
            <a:miter lim="800000"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lIns="137160" tIns="182880" rIns="137160" bIns="91440"/>
          <a:lstStyle>
            <a:lvl1pPr marL="0" indent="0">
              <a:spcAft>
                <a:spcPts val="1000"/>
              </a:spcAft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2362200" y="1752600"/>
            <a:ext cx="6400800" cy="44196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00200" y="5486400"/>
            <a:ext cx="7315200" cy="685800"/>
          </a:xfrm>
        </p:spPr>
        <p:txBody>
          <a:bodyPr/>
          <a:lstStyle>
            <a:lvl1pPr marL="0" indent="0">
              <a:buFontTx/>
              <a:buNone/>
              <a:defRPr sz="17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8" name="Rectangle 7"/>
          <p:cNvSpPr/>
          <p:nvPr/>
        </p:nvSpPr>
        <p:spPr bwMode="white">
          <a:xfrm>
            <a:off x="-9144" y="4572000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-9144" y="4663440"/>
            <a:ext cx="1463040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1545336" y="4654296"/>
            <a:ext cx="7598664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4648200"/>
            <a:ext cx="7315200" cy="685800"/>
          </a:xfrm>
        </p:spPr>
        <p:txBody>
          <a:bodyPr anchor="ctr"/>
          <a:lstStyle>
            <a:lvl1pPr algn="l">
              <a:buNone/>
              <a:defRPr sz="2800" b="0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1" name="Rectangle 10"/>
          <p:cNvSpPr/>
          <p:nvPr/>
        </p:nvSpPr>
        <p:spPr bwMode="white">
          <a:xfrm>
            <a:off x="1447800" y="0"/>
            <a:ext cx="100584" cy="6867144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>
          <a:xfrm>
            <a:off x="6248400" y="6248400"/>
            <a:ext cx="2667000" cy="365125"/>
          </a:xfrm>
        </p:spPr>
        <p:txBody>
          <a:bodyPr rtlCol="0"/>
          <a:lstStyle/>
          <a:p>
            <a:fld id="{B1E66432-A0E8-4182-ADB7-CF16540D8CC3}" type="datetime1">
              <a:rPr lang="en-US" smtClean="0"/>
              <a:t>10/28/2025</a:t>
            </a:fld>
            <a:endParaRPr lang="en-US" dirty="0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>
          <a:xfrm>
            <a:off x="0" y="4667249"/>
            <a:ext cx="1447800" cy="663578"/>
          </a:xfrm>
        </p:spPr>
        <p:txBody>
          <a:bodyPr rtlCol="0"/>
          <a:lstStyle>
            <a:lvl1pPr>
              <a:defRPr sz="2800"/>
            </a:lvl1pPr>
          </a:lstStyle>
          <a:p>
            <a:fld id="{8AE9095E-7F55-43EC-9CC5-165FD0668730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>
          <a:xfrm>
            <a:off x="1600200" y="6248206"/>
            <a:ext cx="4572000" cy="365125"/>
          </a:xfrm>
        </p:spPr>
        <p:txBody>
          <a:bodyPr rtlCol="0"/>
          <a:lstStyle/>
          <a:p>
            <a:r>
              <a:rPr lang="en-US" smtClean="0"/>
              <a:t>Gharda Institute of Technology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60576" y="0"/>
            <a:ext cx="7583424" cy="4568952"/>
          </a:xfrm>
          <a:solidFill>
            <a:schemeClr val="accent1">
              <a:tint val="40000"/>
            </a:schemeClr>
          </a:solidFill>
          <a:ln>
            <a:noFill/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2AC7A6-7FDF-43B5-9CB8-83A7D87B1514}" type="datetime1">
              <a:rPr lang="en-US" smtClean="0"/>
              <a:t>10/28/2025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Gharda Institute of Technology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E9095E-7F55-43EC-9CC5-165FD0668730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53200" y="609600"/>
            <a:ext cx="2057400" cy="55165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5562600" cy="5516564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553200" y="6248402"/>
            <a:ext cx="2209800" cy="365125"/>
          </a:xfrm>
        </p:spPr>
        <p:txBody>
          <a:bodyPr/>
          <a:lstStyle/>
          <a:p>
            <a:fld id="{AB763663-D7B4-4338-9536-E00DD34F50DD}" type="datetime1">
              <a:rPr lang="en-US" smtClean="0"/>
              <a:t>10/28/2025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57201" y="6248207"/>
            <a:ext cx="5573483" cy="365125"/>
          </a:xfrm>
        </p:spPr>
        <p:txBody>
          <a:bodyPr/>
          <a:lstStyle/>
          <a:p>
            <a:r>
              <a:rPr lang="en-US" smtClean="0"/>
              <a:t>Gharda Institute of Technology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 bwMode="white">
          <a:xfrm>
            <a:off x="6096318" y="0"/>
            <a:ext cx="320040" cy="6858000"/>
          </a:xfrm>
          <a:prstGeom prst="rect">
            <a:avLst/>
          </a:prstGeom>
          <a:solidFill>
            <a:srgbClr val="FFFFFF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6142038" y="609600"/>
            <a:ext cx="228600" cy="6248400"/>
          </a:xfrm>
          <a:prstGeom prst="rect">
            <a:avLst/>
          </a:prstGeom>
          <a:solidFill>
            <a:schemeClr val="accent1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6142038" y="0"/>
            <a:ext cx="228600" cy="533400"/>
          </a:xfrm>
          <a:prstGeom prst="rect">
            <a:avLst/>
          </a:prstGeom>
          <a:solidFill>
            <a:schemeClr val="accent2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 rot="5400000">
            <a:off x="5989638" y="144462"/>
            <a:ext cx="533400" cy="244476"/>
          </a:xfrm>
        </p:spPr>
        <p:txBody>
          <a:bodyPr/>
          <a:lstStyle/>
          <a:p>
            <a:fld id="{8AE9095E-7F55-43EC-9CC5-165FD0668730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609600" y="228600"/>
            <a:ext cx="8153400" cy="9906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612648" y="1600200"/>
            <a:ext cx="8153400" cy="452628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096000" y="6248400"/>
            <a:ext cx="2667000" cy="365125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040656EB-391A-43F9-B632-EF3FB195109D}" type="datetime1">
              <a:rPr lang="en-US" smtClean="0"/>
              <a:t>10/28/2025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609600" y="6248206"/>
            <a:ext cx="5421083" cy="365125"/>
          </a:xfrm>
          <a:prstGeom prst="rect">
            <a:avLst/>
          </a:prstGeom>
        </p:spPr>
        <p:txBody>
          <a:bodyPr vert="horz" anchor="ctr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Gharda Institute of Technology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 bwMode="white">
          <a:xfrm>
            <a:off x="0" y="1234440"/>
            <a:ext cx="9144000" cy="32004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0" y="1280160"/>
            <a:ext cx="533400" cy="228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590550" y="1280160"/>
            <a:ext cx="8553450" cy="228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0" y="1272222"/>
            <a:ext cx="533400" cy="244476"/>
          </a:xfrm>
          <a:prstGeom prst="rect">
            <a:avLst/>
          </a:prstGeom>
        </p:spPr>
        <p:txBody>
          <a:bodyPr vert="horz" anchor="ctr" anchorCtr="0">
            <a:normAutofit/>
          </a:bodyPr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8AE9095E-7F55-43EC-9CC5-165FD0668730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hf sldNum="0" hdr="0" dt="0"/>
  <p:txStyles>
    <p:titleStyle>
      <a:lvl1pPr algn="l" rtl="0" eaLnBrk="1" latinLnBrk="0" hangingPunct="1">
        <a:spcBef>
          <a:spcPct val="0"/>
        </a:spcBef>
        <a:buNone/>
        <a:defRPr kumimoji="0" sz="44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20040" indent="-320040" algn="l" rtl="0" eaLnBrk="1" latinLnBrk="0" hangingPunct="1">
        <a:spcBef>
          <a:spcPts val="700"/>
        </a:spcBef>
        <a:buClr>
          <a:schemeClr val="accent2"/>
        </a:buClr>
        <a:buSzPct val="60000"/>
        <a:buFont typeface="Wingdings"/>
        <a:buChar char=""/>
        <a:defRPr kumimoji="0"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550"/>
        </a:spcBef>
        <a:buClr>
          <a:schemeClr val="accent1"/>
        </a:buClr>
        <a:buSzPct val="70000"/>
        <a:buFont typeface="Wingdings 2"/>
        <a:buChar char="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rtl="0" eaLnBrk="1" latinLnBrk="0" hangingPunct="1">
        <a:spcBef>
          <a:spcPts val="500"/>
        </a:spcBef>
        <a:buClr>
          <a:schemeClr val="accent2"/>
        </a:buClr>
        <a:buSzPct val="75000"/>
        <a:buFont typeface="Wingdings"/>
        <a:buChar char="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28600" algn="l" rtl="0" eaLnBrk="1" latinLnBrk="0" hangingPunct="1">
        <a:spcBef>
          <a:spcPts val="400"/>
        </a:spcBef>
        <a:buClr>
          <a:schemeClr val="accent3"/>
        </a:buClr>
        <a:buSzPct val="7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indent="-228600" algn="l" rtl="0" eaLnBrk="1" latinLnBrk="0" hangingPunct="1">
        <a:spcBef>
          <a:spcPts val="400"/>
        </a:spcBef>
        <a:buClr>
          <a:schemeClr val="accent4"/>
        </a:buClr>
        <a:buSzPct val="6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103120" indent="-228600" algn="l" rtl="0" eaLnBrk="1" latinLnBrk="0" hangingPunct="1">
        <a:spcBef>
          <a:spcPct val="20000"/>
        </a:spcBef>
        <a:buClr>
          <a:schemeClr val="accent1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377440" indent="-228600" algn="l" rtl="0" eaLnBrk="1" latinLnBrk="0" hangingPunct="1">
        <a:spcBef>
          <a:spcPct val="20000"/>
        </a:spcBef>
        <a:buClr>
          <a:schemeClr val="accent2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651760" indent="-228600" algn="l" rtl="0" eaLnBrk="1" latinLnBrk="0" hangingPunct="1">
        <a:spcBef>
          <a:spcPct val="20000"/>
        </a:spcBef>
        <a:buClr>
          <a:schemeClr val="accent3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926080" indent="-228600" algn="l" rtl="0" eaLnBrk="1" latinLnBrk="0" hangingPunct="1">
        <a:spcBef>
          <a:spcPct val="20000"/>
        </a:spcBef>
        <a:buClr>
          <a:schemeClr val="accent4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hyperlink" Target="http://www.jagranjosh.com/careers/civil-engineering-1286361314-1" TargetMode="Externa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 smtClean="0"/>
              <a:t>Civil Engineering Careers</a:t>
            </a:r>
            <a:endParaRPr lang="en-US" sz="4000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algn="ctr">
              <a:buNone/>
            </a:pPr>
            <a:endParaRPr lang="en-US" dirty="0" smtClean="0">
              <a:solidFill>
                <a:srgbClr val="00B0F0"/>
              </a:solidFill>
            </a:endParaRPr>
          </a:p>
          <a:p>
            <a:pPr algn="ctr">
              <a:buNone/>
            </a:pPr>
            <a:endParaRPr lang="en-US" dirty="0" smtClean="0">
              <a:solidFill>
                <a:srgbClr val="00B0F0"/>
              </a:solidFill>
            </a:endParaRPr>
          </a:p>
          <a:p>
            <a:pPr algn="ctr">
              <a:buNone/>
            </a:pPr>
            <a:endParaRPr lang="en-US" dirty="0" smtClean="0">
              <a:solidFill>
                <a:srgbClr val="00B0F0"/>
              </a:solidFill>
            </a:endParaRPr>
          </a:p>
          <a:p>
            <a:pPr>
              <a:buNone/>
            </a:pPr>
            <a:r>
              <a:rPr lang="en-US" dirty="0" smtClean="0">
                <a:solidFill>
                  <a:srgbClr val="00B0F0"/>
                </a:solidFill>
              </a:rPr>
              <a:t>		Presented by</a:t>
            </a:r>
          </a:p>
          <a:p>
            <a:pPr>
              <a:buNone/>
            </a:pPr>
            <a:endParaRPr lang="en-US" dirty="0" smtClean="0">
              <a:solidFill>
                <a:srgbClr val="00B0F0"/>
              </a:solidFill>
            </a:endParaRPr>
          </a:p>
          <a:p>
            <a:pPr algn="ctr">
              <a:buNone/>
            </a:pPr>
            <a:endParaRPr lang="en-US" dirty="0" smtClean="0">
              <a:solidFill>
                <a:srgbClr val="00B0F0"/>
              </a:solidFill>
            </a:endParaRPr>
          </a:p>
          <a:p>
            <a:pPr algn="ctr">
              <a:buNone/>
            </a:pPr>
            <a:r>
              <a:rPr lang="en-US">
                <a:solidFill>
                  <a:srgbClr val="00B0F0"/>
                </a:solidFill>
              </a:rPr>
              <a:t>Training &amp; Placement Cell</a:t>
            </a:r>
          </a:p>
          <a:p>
            <a:pPr algn="ctr">
              <a:buNone/>
            </a:pPr>
            <a:r>
              <a:rPr lang="en-US" smtClean="0">
                <a:solidFill>
                  <a:srgbClr val="00B0F0"/>
                </a:solidFill>
              </a:rPr>
              <a:t>Gharda</a:t>
            </a:r>
            <a:r>
              <a:rPr lang="en-US" dirty="0" smtClean="0">
                <a:solidFill>
                  <a:srgbClr val="00B0F0"/>
                </a:solidFill>
              </a:rPr>
              <a:t> </a:t>
            </a:r>
            <a:r>
              <a:rPr lang="en-US" dirty="0" smtClean="0">
                <a:solidFill>
                  <a:srgbClr val="00B0F0"/>
                </a:solidFill>
              </a:rPr>
              <a:t>Institute of Technology</a:t>
            </a:r>
          </a:p>
          <a:p>
            <a:pPr>
              <a:buNone/>
            </a:pPr>
            <a:endParaRPr lang="en-US" dirty="0"/>
          </a:p>
        </p:txBody>
      </p:sp>
      <p:pic>
        <p:nvPicPr>
          <p:cNvPr id="7" name="Content Placeholder 5" descr="Civil Engineering">
            <a:hlinkClick r:id="rId2"/>
          </p:cNvPr>
          <p:cNvPicPr>
            <a:picLocks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867400" y="1524000"/>
            <a:ext cx="2870200" cy="2895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Gharda Institute of Technology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 smtClean="0"/>
              <a:t>Civil Engineering</a:t>
            </a:r>
            <a:endParaRPr lang="en-US" sz="4000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algn="just">
              <a:buNone/>
            </a:pP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Since time immemorial, human beings have been engaged in building all kinds of edifices.</a:t>
            </a:r>
          </a:p>
          <a:p>
            <a:pPr algn="just">
              <a:buNone/>
            </a:pPr>
            <a:r>
              <a:rPr lang="en-US" dirty="0" smtClean="0"/>
              <a:t>From cave dwellings, human beings had moved on to construct houses, palaces, canals, dams and highways.</a:t>
            </a:r>
          </a:p>
          <a:p>
            <a:pPr algn="just">
              <a:buNone/>
            </a:pPr>
            <a:r>
              <a:rPr lang="en-US" dirty="0" smtClean="0"/>
              <a:t>These civilian structures played a significant role in the development of human race and gave various dimensions to human life.</a:t>
            </a:r>
          </a:p>
          <a:p>
            <a:pPr>
              <a:buNone/>
            </a:pP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Gharda Institute of Technology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 smtClean="0"/>
              <a:t>Civil Engineering</a:t>
            </a:r>
            <a:endParaRPr lang="en-US" sz="4000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algn="just">
              <a:buNone/>
            </a:pPr>
            <a:r>
              <a:rPr lang="en-US" dirty="0" smtClean="0"/>
              <a:t>Amongst all branches of engineering, the range and application of civil engineering is the broadest and the most visible. In fact, the entire infrastructural framework of a modern nation is the creation of civil engineers. </a:t>
            </a:r>
          </a:p>
          <a:p>
            <a:pPr>
              <a:buNone/>
            </a:pP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Gharda Institute of Technology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 smtClean="0"/>
              <a:t>Civil engineering  - Roles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US" dirty="0" smtClean="0"/>
              <a:t> - R &amp; D</a:t>
            </a:r>
          </a:p>
          <a:p>
            <a:pPr>
              <a:buFontTx/>
              <a:buChar char="-"/>
            </a:pPr>
            <a:r>
              <a:rPr lang="en-US" dirty="0" smtClean="0"/>
              <a:t>Design</a:t>
            </a:r>
          </a:p>
          <a:p>
            <a:pPr>
              <a:buFontTx/>
              <a:buChar char="-"/>
            </a:pPr>
            <a:r>
              <a:rPr lang="en-US" dirty="0" smtClean="0"/>
              <a:t>Construction Projects ( Planning, Quantity Survey , Site Supervision, Bill of materials)</a:t>
            </a:r>
          </a:p>
          <a:p>
            <a:pPr>
              <a:buFontTx/>
              <a:buChar char="-"/>
            </a:pPr>
            <a:r>
              <a:rPr lang="en-US" dirty="0" smtClean="0"/>
              <a:t>Maintenance</a:t>
            </a:r>
          </a:p>
          <a:p>
            <a:pPr>
              <a:buFontTx/>
              <a:buChar char="-"/>
            </a:pPr>
            <a:r>
              <a:rPr lang="en-US" dirty="0" smtClean="0"/>
              <a:t>Sales &amp; marketing</a:t>
            </a:r>
          </a:p>
          <a:p>
            <a:pPr>
              <a:buNone/>
            </a:pP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Gharda Institute of Technology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 smtClean="0"/>
              <a:t>Civil - Opportunities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US" b="1" dirty="0" smtClean="0"/>
              <a:t>Govt. Sector</a:t>
            </a:r>
            <a:endParaRPr lang="en-US" dirty="0" smtClean="0"/>
          </a:p>
          <a:p>
            <a:pPr>
              <a:buNone/>
            </a:pPr>
            <a:r>
              <a:rPr lang="en-US" b="1" dirty="0" smtClean="0"/>
              <a:t>Private Sector</a:t>
            </a:r>
            <a:endParaRPr lang="en-US" dirty="0" smtClean="0"/>
          </a:p>
          <a:p>
            <a:pPr>
              <a:buNone/>
            </a:pPr>
            <a:r>
              <a:rPr lang="en-US" b="1" dirty="0" smtClean="0"/>
              <a:t>Teaching</a:t>
            </a:r>
            <a:r>
              <a:rPr lang="en-US" dirty="0" smtClean="0"/>
              <a:t> </a:t>
            </a:r>
          </a:p>
          <a:p>
            <a:pPr>
              <a:buNone/>
            </a:pPr>
            <a:r>
              <a:rPr lang="en-US" b="1" dirty="0" smtClean="0"/>
              <a:t>Further Studies / Research</a:t>
            </a:r>
          </a:p>
          <a:p>
            <a:pPr>
              <a:buNone/>
            </a:pPr>
            <a:r>
              <a:rPr lang="en-US" b="1" dirty="0" smtClean="0"/>
              <a:t>Own Business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Gharda Institute of Technology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 </a:t>
            </a:r>
            <a:r>
              <a:rPr lang="en-US" sz="4000" dirty="0" smtClean="0"/>
              <a:t>Govt.   Sector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algn="just">
              <a:buNone/>
            </a:pPr>
            <a:r>
              <a:rPr lang="en-US" dirty="0" smtClean="0"/>
              <a:t>- Direct Govt. jobs : Railways, Municipal bodies, Defense , High way authority,  UPSC &amp; MPSC jobs etc</a:t>
            </a:r>
          </a:p>
          <a:p>
            <a:pPr algn="just">
              <a:buNone/>
            </a:pPr>
            <a:r>
              <a:rPr lang="en-US" dirty="0" smtClean="0"/>
              <a:t>-   Public sector companies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Gharda Institute of Technology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 smtClean="0"/>
              <a:t>Indian Engineering Services (IES)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pPr>
              <a:buNone/>
            </a:pPr>
            <a:endParaRPr lang="en-US" dirty="0" smtClean="0"/>
          </a:p>
          <a:p>
            <a:r>
              <a:rPr lang="en-US" dirty="0" smtClean="0"/>
              <a:t> Indian Railway Service of Engineers</a:t>
            </a:r>
          </a:p>
          <a:p>
            <a:r>
              <a:rPr lang="en-US" dirty="0" smtClean="0"/>
              <a:t> Indian Railway Stores Services</a:t>
            </a:r>
          </a:p>
          <a:p>
            <a:r>
              <a:rPr lang="en-US" dirty="0" smtClean="0"/>
              <a:t>Central Engineering Service</a:t>
            </a:r>
          </a:p>
          <a:p>
            <a:r>
              <a:rPr lang="en-US" dirty="0" smtClean="0"/>
              <a:t>Indian Defense Service of Engineers</a:t>
            </a:r>
          </a:p>
          <a:p>
            <a:r>
              <a:rPr lang="en-US" dirty="0" smtClean="0"/>
              <a:t>Indian Ordnance Factories Service (IOFS)</a:t>
            </a:r>
          </a:p>
          <a:p>
            <a:r>
              <a:rPr lang="en-US" dirty="0" smtClean="0"/>
              <a:t>Central Water Engineering</a:t>
            </a:r>
          </a:p>
          <a:p>
            <a:r>
              <a:rPr lang="en-US" dirty="0" smtClean="0"/>
              <a:t>Central Engineering Service (Roads)</a:t>
            </a:r>
          </a:p>
          <a:p>
            <a:r>
              <a:rPr lang="en-US" dirty="0" smtClean="0"/>
              <a:t>Border Roads Engineering Service</a:t>
            </a:r>
          </a:p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Gharda Institute of Technology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 smtClean="0"/>
              <a:t>Indian Engineering Services (IES)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algn="just">
              <a:buNone/>
            </a:pPr>
            <a:r>
              <a:rPr lang="en-US" dirty="0" smtClean="0"/>
              <a:t>Eligibility : BE / </a:t>
            </a:r>
            <a:r>
              <a:rPr lang="en-US" dirty="0" err="1" smtClean="0"/>
              <a:t>B.Tech</a:t>
            </a:r>
            <a:endParaRPr lang="en-US" dirty="0" smtClean="0"/>
          </a:p>
          <a:p>
            <a:pPr algn="just">
              <a:buNone/>
            </a:pPr>
            <a:r>
              <a:rPr lang="en-US" dirty="0" smtClean="0"/>
              <a:t>Age: 21-30 years</a:t>
            </a:r>
          </a:p>
          <a:p>
            <a:pPr algn="just">
              <a:buNone/>
            </a:pPr>
            <a:r>
              <a:rPr lang="en-US" dirty="0" smtClean="0"/>
              <a:t>On line application</a:t>
            </a:r>
          </a:p>
          <a:p>
            <a:pPr algn="just">
              <a:buNone/>
            </a:pPr>
            <a:r>
              <a:rPr lang="en-US" dirty="0" smtClean="0"/>
              <a:t>Fee: Rs. 200. No fee for females &amp; reserved category</a:t>
            </a:r>
          </a:p>
          <a:p>
            <a:pPr algn="just">
              <a:buNone/>
            </a:pPr>
            <a:r>
              <a:rPr lang="en-US" dirty="0" smtClean="0"/>
              <a:t>General Ability (Objective)- 1</a:t>
            </a:r>
          </a:p>
          <a:p>
            <a:pPr algn="just">
              <a:buNone/>
            </a:pPr>
            <a:r>
              <a:rPr lang="en-US" dirty="0" smtClean="0"/>
              <a:t>Civil </a:t>
            </a:r>
            <a:r>
              <a:rPr lang="en-US" dirty="0" err="1" smtClean="0"/>
              <a:t>Engg</a:t>
            </a:r>
            <a:r>
              <a:rPr lang="en-US" dirty="0" smtClean="0"/>
              <a:t> ( Objective)-2</a:t>
            </a:r>
          </a:p>
          <a:p>
            <a:pPr algn="just">
              <a:buNone/>
            </a:pPr>
            <a:r>
              <a:rPr lang="en-US" dirty="0" smtClean="0"/>
              <a:t>Civil </a:t>
            </a:r>
            <a:r>
              <a:rPr lang="en-US" dirty="0" err="1" smtClean="0"/>
              <a:t>Engg</a:t>
            </a:r>
            <a:r>
              <a:rPr lang="en-US" dirty="0" smtClean="0"/>
              <a:t> ( Conventional)-2</a:t>
            </a:r>
          </a:p>
          <a:p>
            <a:pPr algn="just">
              <a:buNone/>
            </a:pPr>
            <a:r>
              <a:rPr lang="en-US" dirty="0" smtClean="0"/>
              <a:t>Interview (Personality Test)-1</a:t>
            </a:r>
          </a:p>
          <a:p>
            <a:pPr>
              <a:buNone/>
            </a:pPr>
            <a:endParaRPr lang="en-US" dirty="0" smtClean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Gharda Institute of Technology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 smtClean="0"/>
              <a:t>Indian Engineering Services (IES)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US" dirty="0" smtClean="0">
                <a:solidFill>
                  <a:srgbClr val="00B0F0"/>
                </a:solidFill>
              </a:rPr>
              <a:t>Career progression:</a:t>
            </a:r>
          </a:p>
          <a:p>
            <a:pPr>
              <a:buNone/>
            </a:pPr>
            <a:r>
              <a:rPr lang="en-US" dirty="0" smtClean="0"/>
              <a:t>Asst. Executive Engineer / Asst. Director</a:t>
            </a:r>
          </a:p>
          <a:p>
            <a:pPr>
              <a:buNone/>
            </a:pPr>
            <a:r>
              <a:rPr lang="en-US" dirty="0" smtClean="0"/>
              <a:t>Executive Engineer /Dy. Director</a:t>
            </a:r>
          </a:p>
          <a:p>
            <a:pPr>
              <a:buNone/>
            </a:pPr>
            <a:r>
              <a:rPr lang="en-US" dirty="0" smtClean="0"/>
              <a:t>Superintending Engineer / Joint Director</a:t>
            </a:r>
          </a:p>
          <a:p>
            <a:pPr>
              <a:buNone/>
            </a:pPr>
            <a:r>
              <a:rPr lang="en-US" dirty="0" smtClean="0"/>
              <a:t>Chief Engineer / Director</a:t>
            </a:r>
          </a:p>
          <a:p>
            <a:pPr>
              <a:buNone/>
            </a:pPr>
            <a:r>
              <a:rPr lang="en-US" dirty="0" smtClean="0"/>
              <a:t>Chairman / Managing Director 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endParaRPr lang="en-US" dirty="0" smtClean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Gharda Institute of Technology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 smtClean="0"/>
              <a:t>Private Sector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 lnSpcReduction="10000"/>
          </a:bodyPr>
          <a:lstStyle/>
          <a:p>
            <a:pPr>
              <a:buNone/>
            </a:pPr>
            <a:endParaRPr lang="en-US" b="1" dirty="0" smtClean="0"/>
          </a:p>
          <a:p>
            <a:pPr>
              <a:buNone/>
            </a:pPr>
            <a:r>
              <a:rPr lang="en-US" b="1" dirty="0" smtClean="0">
                <a:solidFill>
                  <a:srgbClr val="00B0F0"/>
                </a:solidFill>
              </a:rPr>
              <a:t>Major Industry: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dirty="0" smtClean="0"/>
              <a:t>- Consultancy firms in structural, environmental etc.</a:t>
            </a:r>
          </a:p>
          <a:p>
            <a:pPr>
              <a:buFontTx/>
              <a:buChar char="-"/>
            </a:pPr>
            <a:r>
              <a:rPr lang="en-US" dirty="0" smtClean="0"/>
              <a:t>Construction projects : residential &amp; heavy civil construction</a:t>
            </a:r>
          </a:p>
          <a:p>
            <a:pPr>
              <a:buFontTx/>
              <a:buChar char="-"/>
            </a:pPr>
            <a:r>
              <a:rPr lang="en-US" dirty="0" smtClean="0"/>
              <a:t>Manufacturing units : for   maintenance  of existing plants, expansion projects  and erection of new plants.</a:t>
            </a:r>
          </a:p>
          <a:p>
            <a:pPr>
              <a:buFontTx/>
              <a:buChar char="-"/>
            </a:pPr>
            <a:r>
              <a:rPr lang="en-US" dirty="0" smtClean="0"/>
              <a:t>Hotels, Hospitals, Colleges, Universities, Power &amp; energy etc.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Gharda Institute of Technology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 smtClean="0"/>
              <a:t> Misc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/>
              <a:t>- Technical &amp; non technical roles in banking , Insurance, general administration in govt. sector etc.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Gharda Institute of Technology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 smtClean="0"/>
              <a:t> Own Business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/>
              <a:t>Business plan</a:t>
            </a:r>
          </a:p>
          <a:p>
            <a:pPr>
              <a:buNone/>
            </a:pPr>
            <a:r>
              <a:rPr lang="en-US" dirty="0" smtClean="0"/>
              <a:t>Start up budget  : Total investment ,Capital Costs &amp; working capital</a:t>
            </a:r>
          </a:p>
          <a:p>
            <a:pPr>
              <a:buNone/>
            </a:pPr>
            <a:r>
              <a:rPr lang="en-US" dirty="0" smtClean="0"/>
              <a:t>Income statement ( 5 year) : Total sales, COGS, Gross Profit, Net profit</a:t>
            </a:r>
          </a:p>
          <a:p>
            <a:pPr>
              <a:buNone/>
            </a:pPr>
            <a:r>
              <a:rPr lang="en-US" dirty="0" smtClean="0"/>
              <a:t>ROI ,Present value, Net Present value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b="1" dirty="0" smtClean="0"/>
              <a:t>IRR &gt; Discount rate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Gharda Institute of Technology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 </a:t>
            </a:r>
            <a:r>
              <a:rPr lang="en-US" sz="4000" dirty="0" smtClean="0"/>
              <a:t>International Scope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>
              <a:buFontTx/>
              <a:buChar char="-"/>
            </a:pPr>
            <a:r>
              <a:rPr lang="en-US" dirty="0" smtClean="0"/>
              <a:t>Canada</a:t>
            </a:r>
          </a:p>
          <a:p>
            <a:pPr>
              <a:buFontTx/>
              <a:buChar char="-"/>
            </a:pPr>
            <a:r>
              <a:rPr lang="en-US" dirty="0" smtClean="0"/>
              <a:t>Australia</a:t>
            </a:r>
          </a:p>
          <a:p>
            <a:pPr>
              <a:buFontTx/>
              <a:buChar char="-"/>
            </a:pPr>
            <a:r>
              <a:rPr lang="en-US" dirty="0" smtClean="0"/>
              <a:t>Middle East</a:t>
            </a:r>
          </a:p>
          <a:p>
            <a:pPr>
              <a:buFontTx/>
              <a:buChar char="-"/>
            </a:pPr>
            <a:r>
              <a:rPr lang="en-US" dirty="0" smtClean="0"/>
              <a:t>Africa</a:t>
            </a:r>
          </a:p>
          <a:p>
            <a:pPr>
              <a:buFontTx/>
              <a:buChar char="-"/>
            </a:pPr>
            <a:r>
              <a:rPr lang="en-US" dirty="0" smtClean="0"/>
              <a:t>Asia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Gharda Institute of Technology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 </a:t>
            </a:r>
            <a:r>
              <a:rPr lang="en-US" sz="4000" dirty="0" smtClean="0"/>
              <a:t>Further Studies in India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/>
              <a:t> </a:t>
            </a:r>
          </a:p>
          <a:p>
            <a:pPr>
              <a:buFontTx/>
              <a:buChar char="-"/>
            </a:pPr>
            <a:r>
              <a:rPr lang="en-US" dirty="0" smtClean="0"/>
              <a:t>ME / </a:t>
            </a:r>
            <a:r>
              <a:rPr lang="en-US" dirty="0" err="1" smtClean="0"/>
              <a:t>M.Tech</a:t>
            </a:r>
            <a:r>
              <a:rPr lang="en-US" dirty="0" smtClean="0"/>
              <a:t>./ </a:t>
            </a:r>
            <a:r>
              <a:rPr lang="en-US" dirty="0" err="1" smtClean="0"/>
              <a:t>Ph.D</a:t>
            </a:r>
            <a:endParaRPr lang="en-US" dirty="0" smtClean="0"/>
          </a:p>
          <a:p>
            <a:pPr>
              <a:buFontTx/>
              <a:buChar char="-"/>
            </a:pPr>
            <a:r>
              <a:rPr lang="en-US" dirty="0" smtClean="0"/>
              <a:t>MBA / </a:t>
            </a:r>
            <a:r>
              <a:rPr lang="en-US" dirty="0" err="1" smtClean="0"/>
              <a:t>Ph.D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Gharda Institute of Technology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200" dirty="0" smtClean="0"/>
              <a:t>Graduate Aptitude Test in Engineering (GATE)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 lnSpcReduction="10000"/>
          </a:bodyPr>
          <a:lstStyle/>
          <a:p>
            <a:pPr algn="just">
              <a:buFontTx/>
              <a:buChar char="-"/>
            </a:pPr>
            <a:r>
              <a:rPr lang="en-US" dirty="0" smtClean="0"/>
              <a:t>For admission purpose in post graduate engineering programs , counseling  GATE : BE=7:3</a:t>
            </a:r>
          </a:p>
          <a:p>
            <a:pPr algn="just">
              <a:buFontTx/>
              <a:buChar char="-"/>
            </a:pPr>
            <a:r>
              <a:rPr lang="en-US" dirty="0" smtClean="0"/>
              <a:t>Recruitment process of some public sector units</a:t>
            </a:r>
          </a:p>
          <a:p>
            <a:pPr algn="just">
              <a:buFontTx/>
              <a:buChar char="-"/>
            </a:pPr>
            <a:r>
              <a:rPr lang="en-US" dirty="0" smtClean="0"/>
              <a:t>Primarily tests understanding of various under graduate subjects in engineering</a:t>
            </a:r>
          </a:p>
          <a:p>
            <a:pPr algn="just">
              <a:buFontTx/>
              <a:buChar char="-"/>
            </a:pPr>
            <a:r>
              <a:rPr lang="en-US" dirty="0" smtClean="0"/>
              <a:t>Eligibility: 4</a:t>
            </a:r>
            <a:r>
              <a:rPr lang="en-US" baseline="30000" dirty="0" smtClean="0"/>
              <a:t>th</a:t>
            </a:r>
            <a:r>
              <a:rPr lang="en-US" dirty="0" smtClean="0"/>
              <a:t> year students / already completed</a:t>
            </a:r>
          </a:p>
          <a:p>
            <a:pPr algn="just">
              <a:buFontTx/>
              <a:buChar char="-"/>
            </a:pPr>
            <a:r>
              <a:rPr lang="en-US" dirty="0" smtClean="0"/>
              <a:t> On line , multiple choice  &amp; numerical </a:t>
            </a:r>
            <a:r>
              <a:rPr lang="en-US" dirty="0" err="1" smtClean="0"/>
              <a:t>qns</a:t>
            </a:r>
            <a:endParaRPr lang="en-US" dirty="0" smtClean="0"/>
          </a:p>
          <a:p>
            <a:pPr algn="just">
              <a:buFontTx/>
              <a:buChar char="-"/>
            </a:pPr>
            <a:r>
              <a:rPr lang="en-US" dirty="0" smtClean="0"/>
              <a:t>Negative marking for multiple choice </a:t>
            </a:r>
            <a:r>
              <a:rPr lang="en-US" dirty="0" err="1" smtClean="0"/>
              <a:t>qns</a:t>
            </a:r>
            <a:endParaRPr lang="en-US" dirty="0" smtClean="0"/>
          </a:p>
          <a:p>
            <a:pPr algn="just">
              <a:buFontTx/>
              <a:buChar char="-"/>
            </a:pPr>
            <a:r>
              <a:rPr lang="en-US" dirty="0" smtClean="0"/>
              <a:t>Validity: 2 years</a:t>
            </a:r>
          </a:p>
          <a:p>
            <a:pPr algn="just">
              <a:buFontTx/>
              <a:buChar char="-"/>
            </a:pPr>
            <a:r>
              <a:rPr lang="en-US" dirty="0" smtClean="0"/>
              <a:t>Fee: Rs. 750 to 1500 ( depends on category)</a:t>
            </a:r>
          </a:p>
          <a:p>
            <a:pPr>
              <a:buFontTx/>
              <a:buChar char="-"/>
            </a:pPr>
            <a:endParaRPr lang="en-US" dirty="0" smtClean="0"/>
          </a:p>
          <a:p>
            <a:pPr>
              <a:buFontTx/>
              <a:buChar char="-"/>
            </a:pPr>
            <a:endParaRPr lang="en-US" dirty="0" smtClean="0"/>
          </a:p>
          <a:p>
            <a:pPr>
              <a:buFontTx/>
              <a:buChar char="-"/>
            </a:pP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Gharda Institute of Technology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800" dirty="0" smtClean="0"/>
              <a:t>Common Admission Test (CAT)</a:t>
            </a:r>
            <a:endParaRPr lang="en-US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pPr algn="just">
              <a:buFontTx/>
              <a:buChar char="-"/>
            </a:pPr>
            <a:r>
              <a:rPr lang="en-US" dirty="0" smtClean="0"/>
              <a:t>For admission purpose in post graduate management programs in Indian universities</a:t>
            </a:r>
          </a:p>
          <a:p>
            <a:pPr algn="just">
              <a:buFontTx/>
              <a:buChar char="-"/>
            </a:pPr>
            <a:r>
              <a:rPr lang="en-US" dirty="0" smtClean="0"/>
              <a:t>Tests quantitative ability, data interpretation, verbal reasoning &amp; logical reasoning</a:t>
            </a:r>
          </a:p>
          <a:p>
            <a:pPr algn="just">
              <a:buFontTx/>
              <a:buChar char="-"/>
            </a:pPr>
            <a:r>
              <a:rPr lang="en-US" dirty="0" smtClean="0"/>
              <a:t>Eligibility: Graduation , Final year / already completed with min 50 % score</a:t>
            </a:r>
          </a:p>
          <a:p>
            <a:pPr algn="just">
              <a:buFontTx/>
              <a:buChar char="-"/>
            </a:pPr>
            <a:r>
              <a:rPr lang="en-US" dirty="0" smtClean="0"/>
              <a:t> On line</a:t>
            </a:r>
          </a:p>
          <a:p>
            <a:pPr algn="just">
              <a:buFontTx/>
              <a:buChar char="-"/>
            </a:pPr>
            <a:r>
              <a:rPr lang="en-US" dirty="0" smtClean="0"/>
              <a:t>Validity: 1 year</a:t>
            </a:r>
          </a:p>
          <a:p>
            <a:pPr algn="just">
              <a:buFontTx/>
              <a:buChar char="-"/>
            </a:pPr>
            <a:r>
              <a:rPr lang="en-US" dirty="0" smtClean="0"/>
              <a:t>Fee: Rs. 800 to 1600 ( depends on category)</a:t>
            </a:r>
          </a:p>
          <a:p>
            <a:pPr>
              <a:buFontTx/>
              <a:buChar char="-"/>
            </a:pPr>
            <a:endParaRPr lang="en-US" dirty="0" smtClean="0"/>
          </a:p>
          <a:p>
            <a:pPr>
              <a:buFontTx/>
              <a:buChar char="-"/>
            </a:pPr>
            <a:endParaRPr lang="en-US" dirty="0" smtClean="0"/>
          </a:p>
          <a:p>
            <a:pPr>
              <a:buFontTx/>
              <a:buChar char="-"/>
            </a:pP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Gharda Institute of Technology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4000" dirty="0" smtClean="0"/>
              <a:t>Further Studies  Abroad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85000" lnSpcReduction="20000"/>
          </a:bodyPr>
          <a:lstStyle/>
          <a:p>
            <a:pPr algn="just">
              <a:buNone/>
            </a:pPr>
            <a:r>
              <a:rPr lang="en-US" dirty="0" smtClean="0"/>
              <a:t>- Post Graduate Level Programs in Engineering</a:t>
            </a:r>
          </a:p>
          <a:p>
            <a:pPr algn="just">
              <a:buFontTx/>
              <a:buChar char="-"/>
            </a:pPr>
            <a:r>
              <a:rPr lang="en-US" dirty="0" smtClean="0"/>
              <a:t>MBA /DBA/ </a:t>
            </a:r>
            <a:r>
              <a:rPr lang="en-US" dirty="0" err="1" smtClean="0"/>
              <a:t>Ph.D</a:t>
            </a:r>
            <a:r>
              <a:rPr lang="en-US" dirty="0" smtClean="0"/>
              <a:t>  and other post graduate level programs in business &amp; management studies. </a:t>
            </a:r>
          </a:p>
          <a:p>
            <a:pPr>
              <a:buNone/>
            </a:pPr>
            <a:endParaRPr lang="en-US" dirty="0" smtClean="0"/>
          </a:p>
          <a:p>
            <a:pPr>
              <a:buFontTx/>
              <a:buChar char="-"/>
            </a:pPr>
            <a:r>
              <a:rPr lang="en-US" dirty="0" smtClean="0"/>
              <a:t>US</a:t>
            </a:r>
          </a:p>
          <a:p>
            <a:pPr>
              <a:buFontTx/>
              <a:buChar char="-"/>
            </a:pPr>
            <a:r>
              <a:rPr lang="en-US" dirty="0" smtClean="0"/>
              <a:t>UK</a:t>
            </a:r>
          </a:p>
          <a:p>
            <a:pPr>
              <a:buFontTx/>
              <a:buChar char="-"/>
            </a:pPr>
            <a:r>
              <a:rPr lang="en-US" dirty="0" smtClean="0"/>
              <a:t>Australia</a:t>
            </a:r>
          </a:p>
          <a:p>
            <a:pPr>
              <a:buFontTx/>
              <a:buChar char="-"/>
            </a:pPr>
            <a:r>
              <a:rPr lang="en-US" dirty="0" smtClean="0"/>
              <a:t>Canada</a:t>
            </a:r>
          </a:p>
          <a:p>
            <a:pPr>
              <a:buFontTx/>
              <a:buChar char="-"/>
            </a:pPr>
            <a:r>
              <a:rPr lang="en-US" dirty="0" err="1" smtClean="0"/>
              <a:t>Newzealand</a:t>
            </a:r>
            <a:endParaRPr lang="en-US" dirty="0" smtClean="0"/>
          </a:p>
          <a:p>
            <a:pPr>
              <a:buFontTx/>
              <a:buChar char="-"/>
            </a:pPr>
            <a:r>
              <a:rPr lang="en-US" dirty="0" smtClean="0"/>
              <a:t>Germany</a:t>
            </a:r>
          </a:p>
          <a:p>
            <a:pPr>
              <a:buFontTx/>
              <a:buChar char="-"/>
            </a:pPr>
            <a:r>
              <a:rPr lang="en-US" dirty="0" smtClean="0"/>
              <a:t>Etc.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Gharda Institute of Technology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800" dirty="0" smtClean="0"/>
              <a:t>International English Language Testing System (IELTS)</a:t>
            </a:r>
            <a:endParaRPr lang="en-US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en-US" dirty="0" smtClean="0"/>
              <a:t>- To assess the English Language proficiency of non native English speakers.</a:t>
            </a:r>
          </a:p>
          <a:p>
            <a:pPr>
              <a:buFontTx/>
              <a:buChar char="-"/>
            </a:pPr>
            <a:r>
              <a:rPr lang="en-US" dirty="0" smtClean="0"/>
              <a:t>Skills Tested: Listening – 40 min, Reading – 60 min, Writing – 60 min&amp; Speaking- 10-15 min</a:t>
            </a:r>
          </a:p>
          <a:p>
            <a:pPr>
              <a:buFontTx/>
              <a:buChar char="-"/>
            </a:pPr>
            <a:r>
              <a:rPr lang="en-US" dirty="0" smtClean="0"/>
              <a:t>Paper Based Test</a:t>
            </a:r>
          </a:p>
          <a:p>
            <a:pPr>
              <a:buFontTx/>
              <a:buChar char="-"/>
            </a:pPr>
            <a:r>
              <a:rPr lang="en-US" dirty="0" smtClean="0"/>
              <a:t>Eligibility : Nil,  but Intended for non native English speakers</a:t>
            </a:r>
          </a:p>
          <a:p>
            <a:pPr>
              <a:buFontTx/>
              <a:buChar char="-"/>
            </a:pPr>
            <a:r>
              <a:rPr lang="en-US" dirty="0" smtClean="0"/>
              <a:t>Validity: 2 years</a:t>
            </a:r>
          </a:p>
          <a:p>
            <a:pPr>
              <a:buFontTx/>
              <a:buChar char="-"/>
            </a:pPr>
            <a:r>
              <a:rPr lang="en-US" dirty="0" smtClean="0"/>
              <a:t>Fee: Rs. 9300/=</a:t>
            </a:r>
          </a:p>
          <a:p>
            <a:pPr>
              <a:buFontTx/>
              <a:buChar char="-"/>
            </a:pPr>
            <a:r>
              <a:rPr lang="en-US" dirty="0" smtClean="0"/>
              <a:t>Website: www.ielts.org</a:t>
            </a:r>
          </a:p>
          <a:p>
            <a:pPr>
              <a:buFontTx/>
              <a:buChar char="-"/>
            </a:pP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Gharda Institute of Technology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800" dirty="0" smtClean="0"/>
              <a:t>Test Of  English as a Foreign Language (TOEFL)</a:t>
            </a:r>
            <a:endParaRPr lang="en-US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/>
          </a:bodyPr>
          <a:lstStyle/>
          <a:p>
            <a:pPr>
              <a:buNone/>
            </a:pPr>
            <a:r>
              <a:rPr lang="en-US" dirty="0" smtClean="0"/>
              <a:t>- To assess the English Language proficiency of non native English speakers.</a:t>
            </a:r>
          </a:p>
          <a:p>
            <a:pPr>
              <a:buFontTx/>
              <a:buChar char="-"/>
            </a:pPr>
            <a:r>
              <a:rPr lang="en-US" dirty="0" smtClean="0"/>
              <a:t>Skills Tested: Listening , Reading , Writing &amp; Speaking</a:t>
            </a:r>
          </a:p>
          <a:p>
            <a:pPr>
              <a:buFontTx/>
              <a:buChar char="-"/>
            </a:pPr>
            <a:r>
              <a:rPr lang="en-US" dirty="0" smtClean="0"/>
              <a:t>Internet / Paper Based Test</a:t>
            </a:r>
          </a:p>
          <a:p>
            <a:pPr>
              <a:buFontTx/>
              <a:buChar char="-"/>
            </a:pPr>
            <a:r>
              <a:rPr lang="en-US" dirty="0" smtClean="0"/>
              <a:t>Eligibility : Nil,  but Intended for non native English speakers</a:t>
            </a:r>
          </a:p>
          <a:p>
            <a:pPr>
              <a:buFontTx/>
              <a:buChar char="-"/>
            </a:pPr>
            <a:r>
              <a:rPr lang="en-US" dirty="0" smtClean="0"/>
              <a:t>Validity: 2 years</a:t>
            </a:r>
          </a:p>
          <a:p>
            <a:pPr>
              <a:buFontTx/>
              <a:buChar char="-"/>
            </a:pPr>
            <a:r>
              <a:rPr lang="en-US" dirty="0" smtClean="0"/>
              <a:t>Fee: US$ 160 - 250</a:t>
            </a:r>
          </a:p>
          <a:p>
            <a:pPr>
              <a:buFontTx/>
              <a:buChar char="-"/>
            </a:pPr>
            <a:r>
              <a:rPr lang="en-US" dirty="0" smtClean="0"/>
              <a:t>Website</a:t>
            </a:r>
            <a:r>
              <a:rPr lang="en-US" smtClean="0"/>
              <a:t>: www.ets.org/toefl</a:t>
            </a:r>
            <a:endParaRPr lang="en-US" dirty="0" smtClean="0"/>
          </a:p>
          <a:p>
            <a:pPr>
              <a:buFontTx/>
              <a:buChar char="-"/>
            </a:pP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Gharda Institute of Technology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3600" dirty="0" smtClean="0"/>
              <a:t>Graduate Record Examinations (GRE)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 lnSpcReduction="10000"/>
          </a:bodyPr>
          <a:lstStyle/>
          <a:p>
            <a:pPr algn="just">
              <a:buNone/>
            </a:pPr>
            <a:r>
              <a:rPr lang="en-US" dirty="0" smtClean="0"/>
              <a:t>- Admission test to most masters &amp; doctoral programs in US Universities.</a:t>
            </a:r>
          </a:p>
          <a:p>
            <a:pPr algn="just">
              <a:buFontTx/>
              <a:buChar char="-"/>
            </a:pPr>
            <a:r>
              <a:rPr lang="en-US" dirty="0" smtClean="0"/>
              <a:t>Skills Tested: Analytical Writing, Quantitative Reasoning &amp; Verbal  Reasoning.</a:t>
            </a:r>
          </a:p>
          <a:p>
            <a:pPr algn="just">
              <a:buFontTx/>
              <a:buChar char="-"/>
            </a:pPr>
            <a:r>
              <a:rPr lang="en-US" dirty="0" smtClean="0"/>
              <a:t>Duration : 3 hr 45 min</a:t>
            </a:r>
          </a:p>
          <a:p>
            <a:pPr algn="just">
              <a:buFontTx/>
              <a:buChar char="-"/>
            </a:pPr>
            <a:r>
              <a:rPr lang="en-US" dirty="0" smtClean="0"/>
              <a:t>Computer / Paper Based Test</a:t>
            </a:r>
          </a:p>
          <a:p>
            <a:pPr algn="just">
              <a:buFontTx/>
              <a:buChar char="-"/>
            </a:pPr>
            <a:r>
              <a:rPr lang="en-US" dirty="0" smtClean="0"/>
              <a:t>Eligibility : Nil,  but Intended for Bachelor graduates</a:t>
            </a:r>
          </a:p>
          <a:p>
            <a:pPr algn="just">
              <a:buFontTx/>
              <a:buChar char="-"/>
            </a:pPr>
            <a:r>
              <a:rPr lang="en-US" dirty="0" smtClean="0"/>
              <a:t>Validity: 5 years</a:t>
            </a:r>
          </a:p>
          <a:p>
            <a:pPr algn="just">
              <a:buFontTx/>
              <a:buChar char="-"/>
            </a:pPr>
            <a:r>
              <a:rPr lang="en-US" dirty="0" smtClean="0"/>
              <a:t>Fee: US$ 185</a:t>
            </a:r>
          </a:p>
          <a:p>
            <a:pPr algn="just">
              <a:buFontTx/>
              <a:buChar char="-"/>
            </a:pPr>
            <a:r>
              <a:rPr lang="en-US" dirty="0" smtClean="0"/>
              <a:t>Website: www.ets.org/gre</a:t>
            </a:r>
          </a:p>
          <a:p>
            <a:pPr>
              <a:buFontTx/>
              <a:buChar char="-"/>
            </a:pP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Gharda Institute of Technology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 smtClean="0"/>
              <a:t>Graduate Management Aptitude Test (GMAT)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 lnSpcReduction="20000"/>
          </a:bodyPr>
          <a:lstStyle/>
          <a:p>
            <a:pPr algn="just">
              <a:buNone/>
            </a:pPr>
            <a:r>
              <a:rPr lang="en-US" dirty="0" smtClean="0"/>
              <a:t>- Admission test for graduate management programs ( MBA, M. Accountancy,  M. Finance ) in more than 2100 universities</a:t>
            </a:r>
          </a:p>
          <a:p>
            <a:pPr algn="just">
              <a:buFontTx/>
              <a:buChar char="-"/>
            </a:pPr>
            <a:r>
              <a:rPr lang="en-US" dirty="0" smtClean="0"/>
              <a:t>Skills Tested: Analytical Writing, Quantitative Reasoning , Verbal  Reasoning &amp; integrated reasoning.</a:t>
            </a:r>
          </a:p>
          <a:p>
            <a:pPr algn="just">
              <a:buFontTx/>
              <a:buChar char="-"/>
            </a:pPr>
            <a:r>
              <a:rPr lang="en-US" dirty="0" smtClean="0"/>
              <a:t>Duration:3 hrs 30 min</a:t>
            </a:r>
          </a:p>
          <a:p>
            <a:pPr algn="just">
              <a:buFontTx/>
              <a:buChar char="-"/>
            </a:pPr>
            <a:r>
              <a:rPr lang="en-US" dirty="0" smtClean="0"/>
              <a:t>Computer Based Test</a:t>
            </a:r>
          </a:p>
          <a:p>
            <a:pPr algn="just">
              <a:buFontTx/>
              <a:buChar char="-"/>
            </a:pPr>
            <a:r>
              <a:rPr lang="en-US" dirty="0" smtClean="0"/>
              <a:t>Eligibility : Nil,  but Intended for Bachelor graduates</a:t>
            </a:r>
          </a:p>
          <a:p>
            <a:pPr algn="just">
              <a:buFontTx/>
              <a:buChar char="-"/>
            </a:pPr>
            <a:r>
              <a:rPr lang="en-US" dirty="0" smtClean="0"/>
              <a:t>Validity: 5 years</a:t>
            </a:r>
          </a:p>
          <a:p>
            <a:pPr algn="just">
              <a:buFontTx/>
              <a:buChar char="-"/>
            </a:pPr>
            <a:r>
              <a:rPr lang="en-US" dirty="0" smtClean="0"/>
              <a:t>Fee: US$ 250</a:t>
            </a:r>
          </a:p>
          <a:p>
            <a:pPr algn="just">
              <a:buFontTx/>
              <a:buChar char="-"/>
            </a:pPr>
            <a:r>
              <a:rPr lang="en-US" dirty="0" smtClean="0"/>
              <a:t>Website: www.gmac.com</a:t>
            </a:r>
          </a:p>
          <a:p>
            <a:pPr>
              <a:buFontTx/>
              <a:buChar char="-"/>
            </a:pP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Gharda Institute of Technology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 smtClean="0">
                <a:solidFill>
                  <a:srgbClr val="00B0F0"/>
                </a:solidFill>
              </a:rPr>
              <a:t>Thank you …</a:t>
            </a:r>
            <a:endParaRPr lang="en-US" sz="4000" dirty="0">
              <a:solidFill>
                <a:srgbClr val="00B0F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dirty="0" smtClean="0">
                <a:solidFill>
                  <a:srgbClr val="00B0F0"/>
                </a:solidFill>
              </a:rPr>
              <a:t>………………… For the attention.</a:t>
            </a:r>
            <a:endParaRPr lang="en-US" dirty="0">
              <a:solidFill>
                <a:srgbClr val="00B0F0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Gharda Institute of Technology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edian">
  <a:themeElements>
    <a:clrScheme name="Median">
      <a:dk1>
        <a:sysClr val="windowText" lastClr="000000"/>
      </a:dk1>
      <a:lt1>
        <a:sysClr val="window" lastClr="FFFFFF"/>
      </a:lt1>
      <a:dk2>
        <a:srgbClr val="775F55"/>
      </a:dk2>
      <a:lt2>
        <a:srgbClr val="EBDDC3"/>
      </a:lt2>
      <a:accent1>
        <a:srgbClr val="94B6D2"/>
      </a:accent1>
      <a:accent2>
        <a:srgbClr val="DD8047"/>
      </a:accent2>
      <a:accent3>
        <a:srgbClr val="A5AB81"/>
      </a:accent3>
      <a:accent4>
        <a:srgbClr val="D8B25C"/>
      </a:accent4>
      <a:accent5>
        <a:srgbClr val="7BA79D"/>
      </a:accent5>
      <a:accent6>
        <a:srgbClr val="968C8C"/>
      </a:accent6>
      <a:hlink>
        <a:srgbClr val="F7B615"/>
      </a:hlink>
      <a:folHlink>
        <a:srgbClr val="704404"/>
      </a:folHlink>
    </a:clrScheme>
    <a:fontScheme name="Median">
      <a:majorFont>
        <a:latin typeface="Tw Cen MT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w Cen MT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Median">
      <a:fillStyleLst>
        <a:solidFill>
          <a:schemeClr val="phClr"/>
        </a:solidFill>
        <a:solidFill>
          <a:schemeClr val="phClr">
            <a:tint val="50000"/>
          </a:schemeClr>
        </a:solidFill>
        <a:solidFill>
          <a:schemeClr val="phClr"/>
        </a:soli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47625" cap="flat" cmpd="dbl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  <a:scene3d>
            <a:camera prst="isometricTopDown" fov="0">
              <a:rot lat="0" lon="0" rev="0"/>
            </a:camera>
            <a:lightRig rig="balanced" dir="t">
              <a:rot lat="0" lon="0" rev="13800000"/>
            </a:lightRig>
          </a:scene3d>
          <a:sp3d extrusionH="12700" prstMaterial="plastic">
            <a:bevelT w="38100" h="25400" prst="softRound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  <a:blipFill>
          <a:blip xmlns:r="http://schemas.openxmlformats.org/officeDocument/2006/relationships" r:embed="rId2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Median</Template>
  <TotalTime>504</TotalTime>
  <Words>897</Words>
  <Application>Microsoft Office PowerPoint</Application>
  <PresentationFormat>On-screen Show (4:3)</PresentationFormat>
  <Paragraphs>177</Paragraphs>
  <Slides>22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7" baseType="lpstr">
      <vt:lpstr>Calibri</vt:lpstr>
      <vt:lpstr>Tw Cen MT</vt:lpstr>
      <vt:lpstr>Wingdings</vt:lpstr>
      <vt:lpstr>Wingdings 2</vt:lpstr>
      <vt:lpstr>Median</vt:lpstr>
      <vt:lpstr>Civil Engineering Careers</vt:lpstr>
      <vt:lpstr>Civil Engineering</vt:lpstr>
      <vt:lpstr>Civil Engineering</vt:lpstr>
      <vt:lpstr>Civil engineering  - Roles</vt:lpstr>
      <vt:lpstr>Civil - Opportunities</vt:lpstr>
      <vt:lpstr> Govt.   Sector</vt:lpstr>
      <vt:lpstr>Indian Engineering Services (IES)</vt:lpstr>
      <vt:lpstr>Indian Engineering Services (IES)</vt:lpstr>
      <vt:lpstr>Indian Engineering Services (IES)</vt:lpstr>
      <vt:lpstr>Private Sector</vt:lpstr>
      <vt:lpstr> Misc</vt:lpstr>
      <vt:lpstr> Own Business</vt:lpstr>
      <vt:lpstr> International Scope</vt:lpstr>
      <vt:lpstr> Further Studies in India</vt:lpstr>
      <vt:lpstr>Graduate Aptitude Test in Engineering (GATE)</vt:lpstr>
      <vt:lpstr>Common Admission Test (CAT)</vt:lpstr>
      <vt:lpstr>Further Studies  Abroad</vt:lpstr>
      <vt:lpstr>International English Language Testing System (IELTS)</vt:lpstr>
      <vt:lpstr>Test Of  English as a Foreign Language (TOEFL)</vt:lpstr>
      <vt:lpstr>Graduate Record Examinations (GRE)</vt:lpstr>
      <vt:lpstr>Graduate Management Aptitude Test (GMAT)</vt:lpstr>
      <vt:lpstr>Thank you …</vt:lpstr>
    </vt:vector>
  </TitlesOfParts>
  <Company>TPO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TPOGIT</dc:creator>
  <cp:lastModifiedBy>XOMPL003</cp:lastModifiedBy>
  <cp:revision>117</cp:revision>
  <dcterms:created xsi:type="dcterms:W3CDTF">2014-01-03T10:38:41Z</dcterms:created>
  <dcterms:modified xsi:type="dcterms:W3CDTF">2025-10-28T11:30:56Z</dcterms:modified>
</cp:coreProperties>
</file>